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5" r:id="rId6"/>
    <p:sldId id="258" r:id="rId7"/>
    <p:sldId id="259" r:id="rId8"/>
    <p:sldId id="260" r:id="rId9"/>
    <p:sldId id="261" r:id="rId10"/>
    <p:sldId id="276" r:id="rId11"/>
    <p:sldId id="262" r:id="rId12"/>
    <p:sldId id="277" r:id="rId13"/>
    <p:sldId id="278" r:id="rId14"/>
    <p:sldId id="263" r:id="rId15"/>
    <p:sldId id="279" r:id="rId16"/>
    <p:sldId id="264" r:id="rId17"/>
    <p:sldId id="280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81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3.xml"/><Relationship Id="rId8" Type="http://schemas.openxmlformats.org/officeDocument/2006/relationships/slide" Target="../slides/slide21.xml"/><Relationship Id="rId7" Type="http://schemas.openxmlformats.org/officeDocument/2006/relationships/slide" Target="../slides/slide19.xml"/><Relationship Id="rId6" Type="http://schemas.openxmlformats.org/officeDocument/2006/relationships/slide" Target="../slides/slide18.xml"/><Relationship Id="rId5" Type="http://schemas.openxmlformats.org/officeDocument/2006/relationships/slide" Target="../slides/slide16.xml"/><Relationship Id="rId4" Type="http://schemas.openxmlformats.org/officeDocument/2006/relationships/slide" Target="../slides/slide6.xml"/><Relationship Id="rId3" Type="http://schemas.openxmlformats.org/officeDocument/2006/relationships/slide" Target="../slides/slide4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5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ea1bd764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82263489f&amp;cid=82263489f&amp;vtp=1">
            <a:hlinkClick r:id="rId3" action="ppaction://hlinksldjump"/>
          </p:cNvPr>
          <p:cNvSpPr/>
          <p:nvPr/>
        </p:nvSpPr>
        <p:spPr>
          <a:xfrm>
            <a:off x="407822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d0151c930&amp;cid=d0151c930&amp;vtp=1">
            <a:hlinkClick r:id="rId4" action="ppaction://hlinksldjump"/>
          </p:cNvPr>
          <p:cNvSpPr/>
          <p:nvPr/>
        </p:nvSpPr>
        <p:spPr>
          <a:xfrm>
            <a:off x="465429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57d4f5ac6&amp;cid=57d4f5ac6&amp;vtp=1">
            <a:hlinkClick r:id="rId5" action="ppaction://hlinksldjump"/>
          </p:cNvPr>
          <p:cNvSpPr/>
          <p:nvPr/>
        </p:nvSpPr>
        <p:spPr>
          <a:xfrm>
            <a:off x="523036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c3e288de2&amp;cid=c3e288de2&amp;vtp=1">
            <a:hlinkClick r:id="rId6" action="ppaction://hlinksldjump"/>
          </p:cNvPr>
          <p:cNvSpPr/>
          <p:nvPr/>
        </p:nvSpPr>
        <p:spPr>
          <a:xfrm>
            <a:off x="580644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c6e42a856&amp;cid=c6e42a856&amp;vtp=1">
            <a:hlinkClick r:id="rId7" action="ppaction://hlinksldjump"/>
          </p:cNvPr>
          <p:cNvSpPr/>
          <p:nvPr/>
        </p:nvSpPr>
        <p:spPr>
          <a:xfrm>
            <a:off x="638251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ed7908263&amp;cid=ed7908263&amp;vtp=1">
            <a:hlinkClick r:id="rId8" action="ppaction://hlinksldjump"/>
          </p:cNvPr>
          <p:cNvSpPr/>
          <p:nvPr/>
        </p:nvSpPr>
        <p:spPr>
          <a:xfrm>
            <a:off x="695858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4d736d4ed&amp;cid=4d736d4ed&amp;vtp=1">
            <a:hlinkClick r:id="rId9" action="ppaction://hlinksldjump"/>
          </p:cNvPr>
          <p:cNvSpPr/>
          <p:nvPr/>
        </p:nvSpPr>
        <p:spPr>
          <a:xfrm>
            <a:off x="753465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ea1bd764b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_BD#ea1bd764b.fixed?color=0,173,163&amp;vtp=1&amp;bbb=1"/>
              <p:cNvSpPr/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40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课</a:t>
                </a:r>
                <a:r>
                  <a:rPr lang="en-US" altLang="zh-CN" sz="4000" b="1" i="0" spc="-5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时评价作业（五</a:t>
                </a:r>
                <a:r>
                  <a:rPr lang="en-US" altLang="zh-CN" sz="4000" b="1" i="0" spc="-5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）</a:t>
                </a:r>
                <a:r>
                  <a:rPr lang="en-US" altLang="zh-CN" sz="4000" b="1" i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000" b="1" i="1" spc="-5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4000" b="1" i="0" spc="-5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000" b="1" i="0" spc="-50" dirty="0">
                            <a:solidFill>
                              <a:srgbClr val="00ADA3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 smtClean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4000" b="1" i="0" spc="-50" dirty="0" smtClean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县委书记的榜样</a:t>
                </a:r>
                <a:r>
                  <a:rPr lang="en-US" altLang="zh-CN" sz="4000" b="1" i="0" spc="-5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——焦裕禄</a:t>
                </a:r>
                <a:endParaRPr lang="en-US" altLang="zh-CN" sz="4000" spc="-50" dirty="0"/>
              </a:p>
            </p:txBody>
          </p:sp>
        </mc:Choice>
        <mc:Fallback>
          <p:sp>
            <p:nvSpPr>
              <p:cNvPr id="3" name="C_1_BD#ea1bd764b.fixed?color=0,173,16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" y="3675888"/>
                <a:ext cx="11018520" cy="1230376"/>
              </a:xfrm>
              <a:prstGeom prst="rect">
                <a:avLst/>
              </a:prstGeom>
              <a:blipFill rotWithShape="1">
                <a:blip r:embed="rId1"/>
                <a:stretch>
                  <a:fillRect l="-2" t="-1796" r="-920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2#22e7aaf29?pid=9d34efafc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多年前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这是一个异常大胆的计划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中国最大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的射电望远镜口径不到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1993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年的日本东京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国际无线电科学联盟大会在此召开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科学家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们提出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在全球电波环境继续恶化之前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建造新一代射电望远镜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收更多来自外太空的讯息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南仁东极力主张中国科学家启动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到底是一个多大的工程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馈源支撑系统高级工程师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杨清阁的印象里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这个工程大到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漫山遍野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这又是一个多细的工程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多米尺度的结构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馈源接收机在天空中跟踪反射面焦点的位置度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2#22e7aaf29?pid=9d34efafc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误差不能超过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毫米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杨清阁说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南老师做的事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就是带领我们用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漫山遍野的设备和零件建起这口精密的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南仁东曾在日本国立天文台担任客座教授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享受世界级别的科研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条件和薪水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可他说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我得回国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做世界独一无二的项目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他扛起这个责任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这个当初没有多少人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看好的梦想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也最终成为一个国家的骄傲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工程高级工程师斯可克回忆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南仁东总跟我说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国家投入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多亿元搞这个望远镜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如果因为质量问题或者工程延期导致停工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每天损失将达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花了这么多钱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如果搞不好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就对不起国家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3#22e7aaf29?pid=9d34efafc&amp;color=0,0,0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执着：为“天眼”燃烧20多年人生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1994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南仁东走遍了贵州大山里的上百个窝凼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石密布的喀斯特石山里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只能从石头缝间的灌木丛中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浅一脚地挪过去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南仁东下窝凼时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瓢泼大雨从天而降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他曾亲眼见过窝凼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里的泥石流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山洪裹着砂石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连人带树都能一起冲走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南仁东往嘴里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塞了救心丸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连滚带爬回到垭口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有的大山里没有路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我们走的次数多了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才成了路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台址与观测基地系统总工程师朱博勤回忆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十几年下来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综合尺度规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3#22e7aaf29?pid=9d34efafc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电磁波环境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生态环境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工程地质环境等因素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391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个备选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洼地里选中了条件最适宜的大窝凼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哪一步都不易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许多工人都记得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使在炎热的夏天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为亲自测量工程项目的误差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南仁东总会丢下饭碗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就往工地上跑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发文章和研发科学重器比较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哪个对科技的实质进步更重要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选择后者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南仁东总是这样说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多年来他只做这一件事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国家天文台台长严俊说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项目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就像为南仁东而生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也燃烧了他最后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多年的人生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4#22e7aaf29?pid=9d34efafc&amp;color=0,0,0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寻梦：探索科学未知无止境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对待科学研究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南仁东无比严肃和严谨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没有哪个环节能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忽悠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任何瑕疵在他那里都过不了关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工程伊始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要建一个水窖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施工方送来设计图纸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他迅速标出几处</a:t>
            </a:r>
            <a:endParaRPr lang="en-US" altLang="zh-CN" sz="2800" b="0" i="0" spc="-5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错误打了回去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施工方惊讶极了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这个搞天文的科学家怎么还懂土建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南老师对自己的要求太高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他要吃透工程建设的每个环节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生甘恒谦说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如果再给他一次机会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他还是会选择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’。”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他一心想让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尽快建成启用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的英文名字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FAST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4#22e7aaf29?pid=9d34efafc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在南仁东看来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建设不由经济利益驱动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而是源自人类的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创造冲动和探索欲望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如果将地球生命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亿年的历史压缩为一年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么在这一年中的最后一分钟诞生了地球文明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而在最后一秒钟人类才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摆脱地球的束缚进入太空无垠的广袤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南仁东的心中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总是藏着许多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诗意的构想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让美丽的夜空带我们踏过平庸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这是他留给人世间的最后思考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57d4f5ac6?pid=22e7aaf29&amp;color=0,0,0&amp;vtp=1&amp;bt=1&amp;bbb=1"/>
          <p:cNvSpPr/>
          <p:nvPr/>
        </p:nvSpPr>
        <p:spPr>
          <a:xfrm>
            <a:off x="612648" y="466344"/>
            <a:ext cx="10963656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下列对文章相关内容的理解，不正确的一项是（3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8_1#57d4f5ac6.bracket?pid=22e7aaf29&amp;color=0,0,0&amp;vpa=1&amp;vtp=1"/>
          <p:cNvSpPr/>
          <p:nvPr/>
        </p:nvSpPr>
        <p:spPr>
          <a:xfrm>
            <a:off x="9512967" y="409385"/>
            <a:ext cx="515938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4" name="QC_4_BD.7_2#57d4f5ac6.choices?pid=22e7aaf29&amp;color=0,0,0&amp;vtp=1&amp;bbb=1&amp;hb=1"/>
          <p:cNvSpPr/>
          <p:nvPr/>
        </p:nvSpPr>
        <p:spPr>
          <a:xfrm>
            <a:off x="612648" y="999755"/>
            <a:ext cx="10963656" cy="533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如果全球电波环境继续恶化，将影响人类有效接收外太空讯息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仁东极为赞同国际无线电科学联盟大会上科学家们的建议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主张启动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天眼”项目。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“天眼”结构庞大，精密度高，项目工序繁杂，在选址、论证、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立项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建设过程中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，南仁东吃透工程的每个环节，对每个环节都严格要求。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得益于众多国际天文学专家加入中国主导的科研项目，“天眼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快速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落成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。它是世界上最大最灵敏的单口径射电望远镜，与美国“凤凰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划的设备相比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，它的巡天速度更快，灵敏度更高。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在南仁东看来，“天眼”建设源自人类的创造冲动和探索欲望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由经济利益驱动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57d4f5ac6?pid=22e7aaf29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C项，原文中说的是“随着‘天眼’落成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越来越多的国际天文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学专家加入中国主导的科研项目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”，可见“天眼”落成后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才有众多国际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天文学专家加入中国主导的科研项目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，而不是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众多国际天文学专家加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入中国主导的科研项目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”让“天眼”快速落成。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c3e288de2?pid=22e7aaf29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这篇通讯的主体部分共有三个小标题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最适合填入文中横线处的小标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1_1#c3e288de2.bracket?pid=22e7aaf29&amp;color=0,0,0&amp;vpa=2&amp;vtp=1"/>
          <p:cNvSpPr/>
          <p:nvPr/>
        </p:nvSpPr>
        <p:spPr>
          <a:xfrm>
            <a:off x="2858167" y="1123320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0_2#c3e288de2.choices?pid=22e7aaf29&amp;color=0,0,0&amp;vtp=1&amp;bbb=1"/>
          <p:cNvSpPr/>
          <p:nvPr/>
        </p:nvSpPr>
        <p:spPr>
          <a:xfrm>
            <a:off x="612648" y="18066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一口精密的大锅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“天眼”：一个国家的骄傲</a:t>
            </a:r>
            <a:endParaRPr lang="en-US" altLang="zh-CN" sz="2800" dirty="0"/>
          </a:p>
          <a:p>
            <a:pPr marL="0" marR="0" lvl="0" indent="0" defTabSz="91440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89270" algn="l"/>
              </a:tabLst>
              <a:defRPr/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一个大胆的计划</a:t>
            </a:r>
            <a:r>
              <a:rPr lang="en-US" altLang="zh-CN" sz="28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“天眼”：一个创造的项目</a:t>
            </a:r>
            <a:endParaRPr lang="en-US" altLang="zh-CN" sz="2800" dirty="0"/>
          </a:p>
        </p:txBody>
      </p:sp>
      <p:sp>
        <p:nvSpPr>
          <p:cNvPr id="5" name="QC_4_AS.12_1#c3e288de2?pid=22e7aaf29&amp;color=0,0,0&amp;vtp=1&amp;bbb=1&amp;hb=1"/>
          <p:cNvSpPr/>
          <p:nvPr/>
        </p:nvSpPr>
        <p:spPr>
          <a:xfrm>
            <a:off x="612648" y="31528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这部分介绍了“天眼”的功能，回顾了南仁东主张启动“天眼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目的过程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，为此他放弃了国外优厚的条件，选择回国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做世界独一无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二的项目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也最终成为一个国家的骄傲”。可见这部分侧重写“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成为了国家的骄傲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c6e42a856?pid=22e7aaf29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下列对文章相关内容的概括和分析，不正确的一项是（3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4_1#c6e42a856.bracket?pid=22e7aaf29&amp;color=0,0,0&amp;vpa=3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3_2#c6e42a856.choices?pid=22e7aaf29&amp;color=0,0,0&amp;vtp=1&amp;bbb=1&amp;hb=1"/>
          <p:cNvSpPr/>
          <p:nvPr/>
        </p:nvSpPr>
        <p:spPr>
          <a:xfrm>
            <a:off x="612648" y="1084591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开头部分通过阐述“天眼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对于天文学研究和创新型国家建设的重要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，特别是几个数字的列举，表达了对南仁东的无比崇敬之情。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“让美丽的夜空带我们踏过平庸”是南仁东追求理想的真实写照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化的语言为充满艰辛的科学研究赋予了浪漫和温情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文中多处引用南仁东的原话和他人的评价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既有利于刻画南仁东朴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实而伟大的形象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，又能够增强文章的真实性和可信度。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文章围绕“时代楷模”这一主题，按照“天眼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的研发建设过程划分写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作版块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，在内容上构成递进关系，使文章一步步走向深入。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28910243?pid=ea1bd764b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e670ac7a7?pid=428910243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江苏南通期中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事隔一年以后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，1965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年春天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兰考县几十个贫农代表和干部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程来到焦裕禄的坟前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贫农们一看见焦裕禄的坟墓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就仿佛看见了他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们的县委书记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看见了他们永远也不会忘记的那个人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一年前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他还在兰考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同贫下中农一起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日夜奔波在抗灾斗争的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人们怎么会忘记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是他高举着毛泽东思想的红灯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照亮了兰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考人民自力更生的道路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是他带领兰考人民扭转了兰考的局势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激发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c6e42a856?pid=22e7aaf29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D项，理解错误，原文中的三个小标题中的“天眼”“执着”“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，文章是按照南仁东的精神品质来划分写作版块的，“天眼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重在表现南仁东的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“异常大胆”，“执着”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一节重在表现南仁东的坚持不懈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不改初心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，“寻梦”一节重在表现南仁东的严谨、精进。可见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不是按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“天眼”的研发建设过程划分写作版块的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三个小标题之间也并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非递进关系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1_1#ed7908263?sp=1&amp;pid=22e7aaf29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作为“时代楷模”，南仁东有哪些精神品质值得我们学习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请根据文章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加以概括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2_1#ed7908263?sp=1&amp;pid=22e7aaf29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心系国家，勇于担当，不计个人得失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有着崇高的爱国主义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。②潜心科研，不甘平庸，敢为人先，心无旁骛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执着追求科学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梦想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。③吃苦耐劳，不怕困难，甘为科学事业献身。④严肃认真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工作一丝不苟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，精益求精。（每点1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7_1#ed7908263?pid=22e7aaf29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由“南仁东曾在日本国立天文台担任客座教授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可他说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得回国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。’”“做世界独一无二的项目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也最终成为一个国家的骄傲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可得出第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①点。由“多年前，这是一个异常大胆的计划”“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多年来他只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做这一件事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”“‘天眼’建设不由经济利益驱动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而是源自人类的创造冲动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和探索欲望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”等可得出第②点。由“从1994年到2005年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南仁东走遍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往嘴里塞了救心丸，连滚带爬回到垭口”等可得出第③点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对待科学研究，南仁东无比严肃和严谨。‘天眼’没有哪个环节能‘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忽悠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，任何瑕疵在他那里都过不了关”“南老师对自己的要求太高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吃透工程建设的每个环节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”等可得出第④点。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1_1#4d736d4ed?sp=1&amp;pid=22e7aaf29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在“执着：为‘天眼’燃烧20多年人生”这一部分中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有多处对南仁东的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正面描写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，请找出两处并简要赏析。（6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2_1#4d736d4ed?sp=1&amp;pid=22e7aaf29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示例）①动作描写。如“只能从石头缝间的灌木丛中，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深一脚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浅一脚地挪过去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”“南仁东往嘴里塞了救心丸，连滚带爬回到垭口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用动作描写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，表现了勘测环境的艰苦和工作任务的艰巨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体现了南仁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东不畏艰辛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、不懈奋斗的精神。②语言描写。如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发文章和研发科学重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器比较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，哪个对科技的实质进步更重要？我选择后者”，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运用语言描写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表现了南仁东淡泊名利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、求真务实的担当、奉献精神。（每点3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9_1#4d736d4ed?pid=22e7aaf29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对人物的正面描写有肖像、语言、动作、心理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神态等几个方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。①“只能从石头缝间的灌木丛中，深一脚、浅一脚地挪过去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作描写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，“挪”这一动作写出了山里没有路，行走困难的情景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贵州大山里勘测环境异常艰苦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，体现了南仁东不畏艰辛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不懈奋斗的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。“南仁东往嘴里塞了救心丸，连滚带爬回到垭口”，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是动作描写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 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塞了救心丸”写出了南仁东身体不好，“连滚带爬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写出了发生泥石流的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山路更加难走的情景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，表现环境恶劣，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同时说明勘测工作难度之大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但是南仁东能够忍受身体不适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，不畏艰辛、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不懈奋斗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9_1#4d736d4ed?pid=22e7aaf29&amp;color=0,0,0&amp;vtp=1&amp;bt=1&amp;bbb=1&amp;hb=1"/>
          <p:cNvSpPr/>
          <p:nvPr/>
        </p:nvSpPr>
        <p:spPr>
          <a:xfrm>
            <a:off x="612648" y="468000"/>
            <a:ext cx="10963656" cy="261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发文章和研发科学重器比较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，哪个对科技的实质进步更重要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择后者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是语言描写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，表现了南仁东淡泊名利、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注重实效的奉献精神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对科技工作者来说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，发表文章可以提高自己的声誉，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但对南仁东来说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个人的声誉不是他在乎的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，他注重的是能够为国家带来重大科技突破。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e670ac7a7?pid=428910243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了人们的革命精神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是他喊出了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锁住风沙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制伏洪水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的号召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是他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发现了贫下中农革命的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硬骨头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精神</a:t>
            </a:r>
            <a:r>
              <a:rPr lang="en-US" altLang="zh-CN" sz="2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使之在全县发扬光大</a:t>
            </a:r>
            <a:r>
              <a:rPr lang="en-US" altLang="zh-CN" sz="2800" b="0" i="0" u="wavy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多么熟悉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多么亲切啊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谁能够想到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像他这样一个充满着革命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活力的人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竟会在兰考人民最需要他的时候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离开了兰考的大地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焦裕禄同志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你没有辜负党的希望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你出色地完成了党交给你的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兰考人民将永远忘不了你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你不愧为毛泽东思想哺育成长起来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的好党员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不愧为党的好干部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不愧为人民的好儿子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你是千千万万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在严重自然灾害面前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巍然屹立的共产党员和贫下中农革命英雄的代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你没有死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你将永远活在千万人的心里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1_1#82263489f?sp=1&amp;pid=e670ac7a7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请从句式和排比修辞的角度赏析文中画波浪线的句子。（4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2_1#82263489f?sp=1&amp;pid=e670ac7a7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四个句子构成一组整句，结构整齐，读起来朗朗上口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使读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者印象深刻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。②运用排比的修辞手法，加强了语势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表现出焦裕禄在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兰考作出的贡献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，表达了人们对焦裕禄的崇敬之情。（每点2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_1#82263489f?pid=e670ac7a7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①句式角度：“是他高举着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”“是他带领兰考人民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是他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喊出了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”“是他发现了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”这四个句子结构一致，都以“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是他</a:t>
            </a:r>
            <a:r>
              <a:rPr lang="en-US" altLang="zh-CN" sz="2800" b="0" i="0" smtClean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，构成了一组整句。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这种句式不仅使得段落结构更加整齐和谐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而且节奏感强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、易于记忆，读起来朗朗上口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有助于加深读者对焦裕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禄形象的印象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。②修辞角度：运用了排比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连续使用了四个结构相同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的描述焦裕禄不同方面贡献的句子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，不仅加强了语势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突出了焦裕禄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在兰考工作中不可替代的地位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，同时深刻表达了人们对他的崇敬之情。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1_1#d0151c930?sp=1&amp;pid=e670ac7a7&amp;color=0,0,0&amp;vtp=1&amp;bt=1&amp;bbb=1&amp;hb=1&amp;hltap=1"/>
          <p:cNvSpPr/>
          <p:nvPr/>
        </p:nvSpPr>
        <p:spPr>
          <a:xfrm>
            <a:off x="612648" y="468000"/>
            <a:ext cx="10963656" cy="4000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文中前面称焦裕禄用第三人称“他”，最后一段用第二人称“你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要分析人称转换的妙处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23_1#d0151c930?pid=e670ac7a7&amp;color=0,0,0&amp;vtp=1&amp;bbb=1&amp;hb=1"/>
          <p:cNvSpPr/>
          <p:nvPr/>
        </p:nvSpPr>
        <p:spPr>
          <a:xfrm>
            <a:off x="612648" y="4499054"/>
            <a:ext cx="10963656" cy="1714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第三人称的作用：表达自由，不受时空限制；客观真实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人称的作用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：增加亲切感，拉近读者和人物的距离；便于对话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便于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抒情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，有呼告的效果。然后结合文中内容分析即可。</a:t>
            </a:r>
            <a:endParaRPr lang="en-US" altLang="zh-CN" sz="2800" dirty="0"/>
          </a:p>
        </p:txBody>
      </p:sp>
      <p:sp>
        <p:nvSpPr>
          <p:cNvPr id="4" name="QB_4_AN.22_1#d0151c930?sp=1&amp;pid=e670ac7a7&amp;color=0,0,0&amp;vtp=1&amp;bt=1&amp;bbb=1&amp;hb=1&amp;hla=1"/>
          <p:cNvSpPr/>
          <p:nvPr/>
        </p:nvSpPr>
        <p:spPr>
          <a:xfrm>
            <a:off x="612648" y="1590426"/>
            <a:ext cx="10963656" cy="285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先是使用第三人称“他”，不受时空限制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方便叙述焦裕禄一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生的奋斗事迹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，客观真实，更具有说服力。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后面转化为第二人称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你”，增加亲切感，拉近了读者和人物的距离；便于对话，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便于抒情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有呼告的效果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把人们对焦裕禄的歌颂和悼念之情表现得淋漓尽致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d34efafc?pid=ea1bd764b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6_1#22e7aaf29?pid=9d34efafc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踏过平庸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，一生为中国“天眼”燃尽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追记“时代楷模”南仁东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之父南仁东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被追授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时代楷模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荣誉称号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，8000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多个日夜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，500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米口径球面射电望远镜首席科学家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工程师南仁东心无旁骛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为崇山峻岭间的中国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燃尽生命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界天文史上镌刻下新的高度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1#22e7aaf29?pid=9d34efafc&amp;color=0,0,0&amp;vtp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调试期的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已经一口气发现多颗脉冲星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成为国际瞩目的宇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宙观测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在党的十九大报告中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与天宫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蛟龙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大飞机等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被列为创新型国家建设的丰硕成果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南仁东来不及目睹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但他执着追求科学梦想的精神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将激励一代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又一代科技工作者接续奋斗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勇攀世界科技高峰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_2#22e7aaf29?pid=9d34efafc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看似一口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是世界上最大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最灵敏的单口径射电望远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可以接收到百亿光年外的电磁信号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它有着超高的灵敏度和巡天速度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与美国寻找地外文明研究所的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凤凰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计划的设备相比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可将类太阳星巡视目标扩大至少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落成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中国射电天文学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黄金期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正在开启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越来越多的国际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天文学专家加入中国主导的科研项目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6159</Words>
  <Application>WPS 演示</Application>
  <PresentationFormat>宽屏</PresentationFormat>
  <Paragraphs>254</Paragraphs>
  <Slides>25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2025-03-28T12:48:00Z</dcterms:created>
  <dcterms:modified xsi:type="dcterms:W3CDTF">2025-09-03T02:37:28Z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2EDA9715D667471AAFC6E61FA0543268_12</vt:lpwstr>
  </property>
  <property fmtid="{D5CDD505-2E9C-101B-9397-08002B2CF9AE}" pid="3" name="KSOProductBuildVer">
    <vt:lpwstr>2052-12.1.0.22529</vt:lpwstr>
  </property>
</Properties>
</file>